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60" r:id="rId6"/>
    <p:sldId id="261" r:id="rId7"/>
    <p:sldId id="265" r:id="rId8"/>
    <p:sldId id="263" r:id="rId9"/>
    <p:sldId id="259"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0CEA73-B1AE-D211-C606-277FC91A232A}" v="6" dt="2025-09-04T14:22:33.015"/>
    <p1510:client id="{561BFB18-EAF7-3955-0288-04979C716771}" v="172" dt="2025-09-04T11:22:15.529"/>
    <p1510:client id="{61E17B48-0109-0F45-39B2-6BEA7C8AFFC5}" v="142" dt="2025-09-03T13:07:37.146"/>
    <p1510:client id="{744C205D-8AE7-67FE-B832-FA60E3C01D43}" v="3" dt="2025-09-03T13:09:25.988"/>
    <p1510:client id="{AD15BE7D-7B68-1884-4C7F-1495BB552512}" v="7" dt="2025-09-03T13:32:15.0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7983232" y="5037663"/>
            <a:ext cx="897467" cy="279400"/>
          </a:xfrm>
        </p:spPr>
        <p:txBody>
          <a:bodyPr/>
          <a:lstStyle/>
          <a:p>
            <a:fld id="{910E88B2-A7A9-45D6-99D8-9F8476952573}" type="datetimeFigureOut">
              <a:rPr lang="en-GB" smtClean="0"/>
              <a:t>04/09/2025</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F196FAD7-59B9-410E-9582-E114CBA5E651}"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474281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10E88B2-A7A9-45D6-99D8-9F8476952573}"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96FAD7-59B9-410E-9582-E114CBA5E651}" type="slidenum">
              <a:rPr lang="en-GB" smtClean="0"/>
              <a:t>‹#›</a:t>
            </a:fld>
            <a:endParaRPr lang="en-GB"/>
          </a:p>
        </p:txBody>
      </p:sp>
    </p:spTree>
    <p:extLst>
      <p:ext uri="{BB962C8B-B14F-4D97-AF65-F5344CB8AC3E}">
        <p14:creationId xmlns:p14="http://schemas.microsoft.com/office/powerpoint/2010/main" val="14601893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10E88B2-A7A9-45D6-99D8-9F8476952573}"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96FAD7-59B9-410E-9582-E114CBA5E651}"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976555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10E88B2-A7A9-45D6-99D8-9F8476952573}" type="datetimeFigureOut">
              <a:rPr lang="en-GB" smtClean="0"/>
              <a:t>04/09/2025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96FAD7-59B9-410E-9582-E114CBA5E651}" type="slidenum">
              <a:rPr lang="en-GB" smtClean="0"/>
              <a:t>‹#›</a:t>
            </a:fld>
            <a:endParaRPr lang="en-GB"/>
          </a:p>
        </p:txBody>
      </p:sp>
    </p:spTree>
    <p:extLst>
      <p:ext uri="{BB962C8B-B14F-4D97-AF65-F5344CB8AC3E}">
        <p14:creationId xmlns:p14="http://schemas.microsoft.com/office/powerpoint/2010/main" val="1843966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10E88B2-A7A9-45D6-99D8-9F8476952573}" type="datetimeFigureOut">
              <a:rPr lang="en-GB" smtClean="0"/>
              <a:t>04/09/2025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196FAD7-59B9-410E-9582-E114CBA5E651}"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09961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10E88B2-A7A9-45D6-99D8-9F8476952573}" type="datetimeFigureOut">
              <a:rPr lang="en-GB" smtClean="0"/>
              <a:t>04/09/2025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196FAD7-59B9-410E-9582-E114CBA5E651}"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16779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0E88B2-A7A9-45D6-99D8-9F8476952573}" type="datetimeFigureOut">
              <a:rPr lang="en-GB" smtClean="0"/>
              <a:t>04/09/2025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196FAD7-59B9-410E-9582-E114CBA5E651}" type="slidenum">
              <a:rPr lang="en-GB" smtClean="0"/>
              <a:t>‹#›</a:t>
            </a:fld>
            <a:endParaRPr lang="en-GB"/>
          </a:p>
        </p:txBody>
      </p:sp>
    </p:spTree>
    <p:extLst>
      <p:ext uri="{BB962C8B-B14F-4D97-AF65-F5344CB8AC3E}">
        <p14:creationId xmlns:p14="http://schemas.microsoft.com/office/powerpoint/2010/main" val="4180050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10E88B2-A7A9-45D6-99D8-9F8476952573}" type="datetimeFigureOut">
              <a:rPr lang="en-GB" smtClean="0"/>
              <a:t>04/09/2025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96FAD7-59B9-410E-9582-E114CBA5E651}"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98232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10E88B2-A7A9-45D6-99D8-9F8476952573}" type="datetimeFigureOut">
              <a:rPr lang="en-GB" smtClean="0"/>
              <a:t>04/09/2025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96FAD7-59B9-410E-9582-E114CBA5E651}" type="slidenum">
              <a:rPr lang="en-GB" smtClean="0"/>
              <a:t>‹#›</a:t>
            </a:fld>
            <a:endParaRPr lang="en-GB"/>
          </a:p>
        </p:txBody>
      </p:sp>
    </p:spTree>
    <p:extLst>
      <p:ext uri="{BB962C8B-B14F-4D97-AF65-F5344CB8AC3E}">
        <p14:creationId xmlns:p14="http://schemas.microsoft.com/office/powerpoint/2010/main" val="4286723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10E88B2-A7A9-45D6-99D8-9F8476952573}" type="datetimeFigureOut">
              <a:rPr lang="en-GB" smtClean="0"/>
              <a:t>04/09/2025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96FAD7-59B9-410E-9582-E114CBA5E651}" type="slidenum">
              <a:rPr lang="en-GB" smtClean="0"/>
              <a:t>‹#›</a:t>
            </a:fld>
            <a:endParaRPr lang="en-GB"/>
          </a:p>
        </p:txBody>
      </p:sp>
    </p:spTree>
    <p:extLst>
      <p:ext uri="{BB962C8B-B14F-4D97-AF65-F5344CB8AC3E}">
        <p14:creationId xmlns:p14="http://schemas.microsoft.com/office/powerpoint/2010/main" val="4249149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10E88B2-A7A9-45D6-99D8-9F8476952573}"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96FAD7-59B9-410E-9582-E114CBA5E651}"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636442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10E88B2-A7A9-45D6-99D8-9F8476952573}"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96FAD7-59B9-410E-9582-E114CBA5E651}"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931304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10E88B2-A7A9-45D6-99D8-9F8476952573}"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96FAD7-59B9-410E-9582-E114CBA5E651}" type="slidenum">
              <a:rPr lang="en-GB" smtClean="0"/>
              <a:t>‹#›</a:t>
            </a:fld>
            <a:endParaRPr lang="en-GB"/>
          </a:p>
        </p:txBody>
      </p:sp>
    </p:spTree>
    <p:extLst>
      <p:ext uri="{BB962C8B-B14F-4D97-AF65-F5344CB8AC3E}">
        <p14:creationId xmlns:p14="http://schemas.microsoft.com/office/powerpoint/2010/main" val="4038425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10E88B2-A7A9-45D6-99D8-9F8476952573}"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96FAD7-59B9-410E-9582-E114CBA5E651}"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193670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10E88B2-A7A9-45D6-99D8-9F8476952573}"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96FAD7-59B9-410E-9582-E114CBA5E651}"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954931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10E88B2-A7A9-45D6-99D8-9F8476952573}"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96FAD7-59B9-410E-9582-E114CBA5E651}"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882942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10E88B2-A7A9-45D6-99D8-9F8476952573}"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96FAD7-59B9-410E-9582-E114CBA5E651}"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13319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10E88B2-A7A9-45D6-99D8-9F8476952573}" type="datetimeFigureOut">
              <a:rPr lang="en-GB" smtClean="0"/>
              <a:t>04/09/2025</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196FAD7-59B9-410E-9582-E114CBA5E651}" type="slidenum">
              <a:rPr lang="en-GB" smtClean="0"/>
              <a:t>‹#›</a:t>
            </a:fld>
            <a:endParaRPr lang="en-GB"/>
          </a:p>
        </p:txBody>
      </p:sp>
    </p:spTree>
    <p:extLst>
      <p:ext uri="{BB962C8B-B14F-4D97-AF65-F5344CB8AC3E}">
        <p14:creationId xmlns:p14="http://schemas.microsoft.com/office/powerpoint/2010/main" val="17956621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1.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a:t>Welcome to Year 4 </a:t>
            </a:r>
          </a:p>
        </p:txBody>
      </p:sp>
      <p:sp>
        <p:nvSpPr>
          <p:cNvPr id="3" name="Subtitle 2"/>
          <p:cNvSpPr>
            <a:spLocks noGrp="1"/>
          </p:cNvSpPr>
          <p:nvPr>
            <p:ph type="subTitle" idx="1"/>
          </p:nvPr>
        </p:nvSpPr>
        <p:spPr>
          <a:xfrm>
            <a:off x="2151267" y="3808332"/>
            <a:ext cx="7897929" cy="1750426"/>
          </a:xfrm>
        </p:spPr>
        <p:txBody>
          <a:bodyPr>
            <a:noAutofit/>
          </a:bodyPr>
          <a:lstStyle/>
          <a:p>
            <a:r>
              <a:rPr lang="en-GB" sz="2000" dirty="0"/>
              <a:t>Miss Davies (Emerald Class)                     Miss Wood (Ruby Class) </a:t>
            </a:r>
            <a:endParaRPr lang="en-US" dirty="0"/>
          </a:p>
          <a:p>
            <a:r>
              <a:rPr lang="en-GB" sz="2000" dirty="0"/>
              <a:t>Miss Gourlay (Onyx Class)</a:t>
            </a:r>
          </a:p>
          <a:p>
            <a:r>
              <a:rPr lang="en-GB" sz="2000" b="1" dirty="0"/>
              <a:t>Support staff in the year group</a:t>
            </a:r>
            <a:r>
              <a:rPr lang="en-GB" sz="2000" dirty="0"/>
              <a:t> – Mrs Nelson, Mrs Furniss, Miss Downs, Mrs Steyn</a:t>
            </a:r>
          </a:p>
        </p:txBody>
      </p:sp>
    </p:spTree>
    <p:extLst>
      <p:ext uri="{BB962C8B-B14F-4D97-AF65-F5344CB8AC3E}">
        <p14:creationId xmlns:p14="http://schemas.microsoft.com/office/powerpoint/2010/main" val="4242465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4931" y="408439"/>
            <a:ext cx="9601196" cy="1303867"/>
          </a:xfrm>
        </p:spPr>
        <p:txBody>
          <a:bodyPr>
            <a:normAutofit fontScale="90000"/>
          </a:bodyPr>
          <a:lstStyle/>
          <a:p>
            <a:r>
              <a:rPr lang="en-GB" b="1" u="sng"/>
              <a:t>Curriculum Overview – Subject to change</a:t>
            </a:r>
          </a:p>
        </p:txBody>
      </p:sp>
      <p:pic>
        <p:nvPicPr>
          <p:cNvPr id="4" name="Picture 3" descr="A white and red chart with text&#10;&#10;AI-generated content may be incorrect.">
            <a:extLst>
              <a:ext uri="{FF2B5EF4-FFF2-40B4-BE49-F238E27FC236}">
                <a16:creationId xmlns:a16="http://schemas.microsoft.com/office/drawing/2014/main" id="{AB751749-BAB9-C018-23C6-C2F63597B453}"/>
              </a:ext>
            </a:extLst>
          </p:cNvPr>
          <p:cNvPicPr>
            <a:picLocks noChangeAspect="1"/>
          </p:cNvPicPr>
          <p:nvPr/>
        </p:nvPicPr>
        <p:blipFill>
          <a:blip r:embed="rId2"/>
          <a:srcRect t="16061" r="-223" b="-1338"/>
          <a:stretch>
            <a:fillRect/>
          </a:stretch>
        </p:blipFill>
        <p:spPr>
          <a:xfrm>
            <a:off x="1105051" y="1392175"/>
            <a:ext cx="9775944" cy="4866207"/>
          </a:xfrm>
          <a:prstGeom prst="rect">
            <a:avLst/>
          </a:prstGeom>
        </p:spPr>
      </p:pic>
    </p:spTree>
    <p:extLst>
      <p:ext uri="{BB962C8B-B14F-4D97-AF65-F5344CB8AC3E}">
        <p14:creationId xmlns:p14="http://schemas.microsoft.com/office/powerpoint/2010/main" val="28135668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a:t>P.E</a:t>
            </a:r>
          </a:p>
        </p:txBody>
      </p:sp>
      <p:sp>
        <p:nvSpPr>
          <p:cNvPr id="3" name="Content Placeholder 2"/>
          <p:cNvSpPr>
            <a:spLocks noGrp="1"/>
          </p:cNvSpPr>
          <p:nvPr>
            <p:ph idx="1"/>
          </p:nvPr>
        </p:nvSpPr>
        <p:spPr>
          <a:xfrm>
            <a:off x="785455" y="2474579"/>
            <a:ext cx="10499185" cy="3860066"/>
          </a:xfrm>
        </p:spPr>
        <p:txBody>
          <a:bodyPr>
            <a:noAutofit/>
          </a:bodyPr>
          <a:lstStyle/>
          <a:p>
            <a:pPr algn="ctr"/>
            <a:r>
              <a:rPr lang="en-GB" sz="2300"/>
              <a:t>P.E will be twice a week. </a:t>
            </a:r>
          </a:p>
          <a:p>
            <a:pPr algn="ctr"/>
            <a:r>
              <a:rPr lang="en-GB" sz="2300"/>
              <a:t>P.E kits must be left at school in case children participate in other activities such as the Daily Mile. </a:t>
            </a:r>
          </a:p>
          <a:p>
            <a:pPr algn="ctr"/>
            <a:r>
              <a:rPr lang="en-GB" sz="2300"/>
              <a:t>A reminder that jewellery is not permitted during P.E lessons. </a:t>
            </a:r>
          </a:p>
          <a:p>
            <a:pPr algn="ctr">
              <a:buSzPct val="114999"/>
            </a:pPr>
            <a:r>
              <a:rPr lang="en-GB" sz="2300"/>
              <a:t>Children must be able to take out their earrings or be provided with tape and the appropriate permission slip returned to school</a:t>
            </a:r>
          </a:p>
          <a:p>
            <a:pPr algn="ctr">
              <a:buSzPct val="114999"/>
            </a:pPr>
            <a:r>
              <a:rPr lang="en-GB" sz="2300"/>
              <a:t>Shoe laces</a:t>
            </a:r>
          </a:p>
        </p:txBody>
      </p:sp>
      <p:pic>
        <p:nvPicPr>
          <p:cNvPr id="2050" name="Picture 2" descr="8,000+ Physical Education Stock Illustrations, Royalty-Free ..."/>
          <p:cNvPicPr>
            <a:picLocks noChangeAspect="1" noChangeArrowheads="1"/>
          </p:cNvPicPr>
          <p:nvPr/>
        </p:nvPicPr>
        <p:blipFill rotWithShape="1">
          <a:blip r:embed="rId2">
            <a:extLst>
              <a:ext uri="{28A0092B-C50C-407E-A947-70E740481C1C}">
                <a14:useLocalDpi xmlns:a14="http://schemas.microsoft.com/office/drawing/2010/main" val="0"/>
              </a:ext>
            </a:extLst>
          </a:blip>
          <a:srcRect t="4029" b="12770"/>
          <a:stretch/>
        </p:blipFill>
        <p:spPr bwMode="auto">
          <a:xfrm>
            <a:off x="7334792" y="716520"/>
            <a:ext cx="3500845" cy="1637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00950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1303867"/>
          </a:xfrm>
        </p:spPr>
        <p:txBody>
          <a:bodyPr>
            <a:normAutofit/>
          </a:bodyPr>
          <a:lstStyle/>
          <a:p>
            <a:r>
              <a:rPr lang="en-GB" b="1" u="sng">
                <a:solidFill>
                  <a:srgbClr val="262626"/>
                </a:solidFill>
              </a:rPr>
              <a:t>MTC Check</a:t>
            </a:r>
          </a:p>
        </p:txBody>
      </p:sp>
      <p:sp>
        <p:nvSpPr>
          <p:cNvPr id="3" name="Content Placeholder 2"/>
          <p:cNvSpPr>
            <a:spLocks noGrp="1"/>
          </p:cNvSpPr>
          <p:nvPr>
            <p:ph idx="1"/>
          </p:nvPr>
        </p:nvSpPr>
        <p:spPr>
          <a:xfrm>
            <a:off x="886794" y="2556932"/>
            <a:ext cx="6919474" cy="3650240"/>
          </a:xfrm>
        </p:spPr>
        <p:txBody>
          <a:bodyPr>
            <a:normAutofit/>
          </a:bodyPr>
          <a:lstStyle/>
          <a:p>
            <a:pPr marL="0" indent="0">
              <a:buNone/>
            </a:pPr>
            <a:r>
              <a:rPr lang="en-GB" sz="2200">
                <a:solidFill>
                  <a:srgbClr val="262626"/>
                </a:solidFill>
              </a:rPr>
              <a:t>The Multiplication Tables Check (MTC) is a statutory KS2 assessment which tests Year 4 pupils' knowledge of the multiplication tables within 12 × 12. </a:t>
            </a:r>
            <a:endParaRPr lang="en-US" sz="2600"/>
          </a:p>
          <a:p>
            <a:pPr marL="0" indent="0">
              <a:buNone/>
            </a:pPr>
            <a:r>
              <a:rPr lang="en-GB" sz="2200">
                <a:solidFill>
                  <a:srgbClr val="262626"/>
                </a:solidFill>
              </a:rPr>
              <a:t>The MTC is in the format of an online test with 25 questions similar to TTRS. Children are given six seconds to answer each of the questions within the time limit.</a:t>
            </a:r>
            <a:endParaRPr lang="en-GB" sz="2200"/>
          </a:p>
          <a:p>
            <a:pPr marL="0" indent="0">
              <a:buNone/>
            </a:pPr>
            <a:r>
              <a:rPr lang="en-GB" sz="2200">
                <a:solidFill>
                  <a:srgbClr val="262626"/>
                </a:solidFill>
              </a:rPr>
              <a:t>By the end of Year 4, children should know all the multiplication facts within the 1 to 12 times tables.</a:t>
            </a:r>
            <a:endParaRPr lang="en-GB" sz="4000">
              <a:solidFill>
                <a:srgbClr val="FF0000"/>
              </a:solidFill>
            </a:endParaRPr>
          </a:p>
          <a:p>
            <a:pPr marL="0" indent="0">
              <a:buNone/>
            </a:pPr>
            <a:r>
              <a:rPr lang="en-GB" sz="2800">
                <a:solidFill>
                  <a:srgbClr val="FF0000"/>
                </a:solidFill>
                <a:ea typeface="+mn-lt"/>
                <a:cs typeface="+mn-lt"/>
              </a:rPr>
              <a:t>Monday 1st June - Friday 12th June 2026</a:t>
            </a:r>
            <a:endParaRPr lang="en-GB">
              <a:solidFill>
                <a:srgbClr val="262626"/>
              </a:solidFill>
            </a:endParaRPr>
          </a:p>
        </p:txBody>
      </p:sp>
      <p:pic>
        <p:nvPicPr>
          <p:cNvPr id="4" name="Picture 3" descr="A yellow star with eyes and a sign on an orange background&#10;&#10;Description automatically generated">
            <a:extLst>
              <a:ext uri="{FF2B5EF4-FFF2-40B4-BE49-F238E27FC236}">
                <a16:creationId xmlns:a16="http://schemas.microsoft.com/office/drawing/2014/main" id="{006C72D2-FFA2-6DD3-1A28-71844F161EA8}"/>
              </a:ext>
            </a:extLst>
          </p:cNvPr>
          <p:cNvPicPr>
            <a:picLocks noChangeAspect="1"/>
          </p:cNvPicPr>
          <p:nvPr/>
        </p:nvPicPr>
        <p:blipFill>
          <a:blip r:embed="rId3"/>
          <a:stretch>
            <a:fillRect/>
          </a:stretch>
        </p:blipFill>
        <p:spPr>
          <a:xfrm>
            <a:off x="8085026" y="2703132"/>
            <a:ext cx="2739728" cy="2848735"/>
          </a:xfrm>
          <a:prstGeom prst="rect">
            <a:avLst/>
          </a:prstGeom>
          <a:ln w="57150" cmpd="thickThin">
            <a:solidFill>
              <a:srgbClr val="7F7F7F"/>
            </a:solidFill>
            <a:miter lim="800000"/>
          </a:ln>
        </p:spPr>
      </p:pic>
    </p:spTree>
    <p:extLst>
      <p:ext uri="{BB962C8B-B14F-4D97-AF65-F5344CB8AC3E}">
        <p14:creationId xmlns:p14="http://schemas.microsoft.com/office/powerpoint/2010/main" val="35300886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72F6A24-139E-4EB5-86D2-431F42EF8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3963AE85-BE5D-4975-BACF-DDDCC9C2AC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2" name="Picture 11">
              <a:extLst>
                <a:ext uri="{FF2B5EF4-FFF2-40B4-BE49-F238E27FC236}">
                  <a16:creationId xmlns:a16="http://schemas.microsoft.com/office/drawing/2014/main" id="{1E7751F0-16BF-4A9D-B778-5D46B92B447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Rectangle 12">
              <a:extLst>
                <a:ext uri="{FF2B5EF4-FFF2-40B4-BE49-F238E27FC236}">
                  <a16:creationId xmlns:a16="http://schemas.microsoft.com/office/drawing/2014/main" id="{1D755924-121A-47AA-8613-995D4108BC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4" name="Picture 13">
              <a:extLst>
                <a:ext uri="{FF2B5EF4-FFF2-40B4-BE49-F238E27FC236}">
                  <a16:creationId xmlns:a16="http://schemas.microsoft.com/office/drawing/2014/main" id="{B4D2AFDA-19BE-4455-830E-1541E5D7BAE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5" name="Picture 14">
              <a:extLst>
                <a:ext uri="{FF2B5EF4-FFF2-40B4-BE49-F238E27FC236}">
                  <a16:creationId xmlns:a16="http://schemas.microsoft.com/office/drawing/2014/main" id="{0FB15EBF-E414-4E00-87E7-700A78A60F6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title"/>
          </p:nvPr>
        </p:nvSpPr>
        <p:spPr>
          <a:xfrm>
            <a:off x="6094412" y="982132"/>
            <a:ext cx="4802185" cy="1303867"/>
          </a:xfrm>
        </p:spPr>
        <p:txBody>
          <a:bodyPr>
            <a:normAutofit/>
          </a:bodyPr>
          <a:lstStyle/>
          <a:p>
            <a:r>
              <a:rPr lang="en-GB" b="1" u="sng"/>
              <a:t>Equipment</a:t>
            </a:r>
          </a:p>
        </p:txBody>
      </p:sp>
      <p:sp>
        <p:nvSpPr>
          <p:cNvPr id="17" name="Rectangle 16">
            <a:extLst>
              <a:ext uri="{FF2B5EF4-FFF2-40B4-BE49-F238E27FC236}">
                <a16:creationId xmlns:a16="http://schemas.microsoft.com/office/drawing/2014/main" id="{C9DA5B05-DD14-4860-AC45-02A8D2EE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3" y="1092200"/>
            <a:ext cx="4517009"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school supplies&#10;&#10;Description automatically generated">
            <a:extLst>
              <a:ext uri="{FF2B5EF4-FFF2-40B4-BE49-F238E27FC236}">
                <a16:creationId xmlns:a16="http://schemas.microsoft.com/office/drawing/2014/main" id="{40B60E32-0776-5295-0DD6-3143B0F202F7}"/>
              </a:ext>
            </a:extLst>
          </p:cNvPr>
          <p:cNvPicPr>
            <a:picLocks noChangeAspect="1"/>
          </p:cNvPicPr>
          <p:nvPr/>
        </p:nvPicPr>
        <p:blipFill rotWithShape="1">
          <a:blip r:embed="rId5"/>
          <a:srcRect r="2" b="467"/>
          <a:stretch/>
        </p:blipFill>
        <p:spPr>
          <a:xfrm>
            <a:off x="1412683" y="1410208"/>
            <a:ext cx="3876801" cy="3858780"/>
          </a:xfrm>
          <a:prstGeom prst="rect">
            <a:avLst/>
          </a:prstGeom>
        </p:spPr>
      </p:pic>
      <p:cxnSp>
        <p:nvCxnSpPr>
          <p:cNvPr id="19" name="Straight Connector 18">
            <a:extLst>
              <a:ext uri="{FF2B5EF4-FFF2-40B4-BE49-F238E27FC236}">
                <a16:creationId xmlns:a16="http://schemas.microsoft.com/office/drawing/2014/main" id="{36BE37AC-AD36-4C42-9B8C-C5500F4E7C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4412" y="2400639"/>
            <a:ext cx="4802185"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p:cNvSpPr>
            <a:spLocks noGrp="1"/>
          </p:cNvSpPr>
          <p:nvPr>
            <p:ph idx="1"/>
          </p:nvPr>
        </p:nvSpPr>
        <p:spPr>
          <a:xfrm>
            <a:off x="5804126" y="2617409"/>
            <a:ext cx="5394850" cy="3391507"/>
          </a:xfrm>
        </p:spPr>
        <p:txBody>
          <a:bodyPr>
            <a:normAutofit/>
          </a:bodyPr>
          <a:lstStyle/>
          <a:p>
            <a:r>
              <a:rPr lang="en-GB" sz="2800"/>
              <a:t>P.E kits must remain in school at all times. </a:t>
            </a:r>
          </a:p>
          <a:p>
            <a:r>
              <a:rPr lang="en-GB" sz="2800"/>
              <a:t>Sensible sized pencil cases should fit neatly into trays.</a:t>
            </a:r>
          </a:p>
          <a:p>
            <a:pPr>
              <a:buSzPct val="114999"/>
            </a:pPr>
            <a:r>
              <a:rPr lang="en-GB" sz="2800"/>
              <a:t>House at the Edge of Magic book – not essential</a:t>
            </a:r>
            <a:endParaRPr lang="en-GB"/>
          </a:p>
        </p:txBody>
      </p:sp>
    </p:spTree>
    <p:extLst>
      <p:ext uri="{BB962C8B-B14F-4D97-AF65-F5344CB8AC3E}">
        <p14:creationId xmlns:p14="http://schemas.microsoft.com/office/powerpoint/2010/main" val="37626216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a:t>Home learning expectations</a:t>
            </a:r>
          </a:p>
        </p:txBody>
      </p:sp>
      <p:sp>
        <p:nvSpPr>
          <p:cNvPr id="3" name="Content Placeholder 2"/>
          <p:cNvSpPr>
            <a:spLocks noGrp="1"/>
          </p:cNvSpPr>
          <p:nvPr>
            <p:ph idx="1"/>
          </p:nvPr>
        </p:nvSpPr>
        <p:spPr>
          <a:xfrm>
            <a:off x="777839" y="2458024"/>
            <a:ext cx="3813714" cy="3704868"/>
          </a:xfrm>
          <a:ln>
            <a:solidFill>
              <a:srgbClr val="00B0F0"/>
            </a:solidFill>
          </a:ln>
        </p:spPr>
        <p:txBody>
          <a:bodyPr>
            <a:noAutofit/>
          </a:bodyPr>
          <a:lstStyle/>
          <a:p>
            <a:pPr marL="0" indent="0" algn="ctr">
              <a:buNone/>
            </a:pPr>
            <a:r>
              <a:rPr lang="en-GB" sz="2000" b="1" u="sng" dirty="0"/>
              <a:t>Reading: 20 minutes every day </a:t>
            </a:r>
            <a:endParaRPr lang="en-US" dirty="0"/>
          </a:p>
          <a:p>
            <a:pPr marL="342900" indent="-342900" algn="ctr"/>
            <a:r>
              <a:rPr lang="en-GB" sz="2000" dirty="0">
                <a:ea typeface="+mn-lt"/>
                <a:cs typeface="+mn-lt"/>
              </a:rPr>
              <a:t>This year we’ve chosen engaging texts to inspire the children’s imaginations and nurture a love of reading. </a:t>
            </a:r>
          </a:p>
          <a:p>
            <a:pPr marL="342900" indent="-342900" algn="ctr">
              <a:buSzPct val="114999"/>
            </a:pPr>
            <a:r>
              <a:rPr lang="en-GB" sz="2000" dirty="0">
                <a:ea typeface="+mn-lt"/>
                <a:cs typeface="+mn-lt"/>
              </a:rPr>
              <a:t>To support this, it is essential that all children read for 20 minutes each day at home. This regular practice is key to building their confidence, fluency, and understanding.</a:t>
            </a:r>
          </a:p>
          <a:p>
            <a:pPr marL="0" indent="0" algn="ctr">
              <a:buNone/>
            </a:pPr>
            <a:endParaRPr lang="en-GB" sz="2000" dirty="0"/>
          </a:p>
          <a:p>
            <a:pPr algn="ctr"/>
            <a:endParaRPr lang="en-GB" sz="2000"/>
          </a:p>
        </p:txBody>
      </p:sp>
      <p:sp>
        <p:nvSpPr>
          <p:cNvPr id="4" name="Content Placeholder 2"/>
          <p:cNvSpPr txBox="1">
            <a:spLocks/>
          </p:cNvSpPr>
          <p:nvPr/>
        </p:nvSpPr>
        <p:spPr>
          <a:xfrm>
            <a:off x="4714059" y="2472749"/>
            <a:ext cx="3432325" cy="3579708"/>
          </a:xfrm>
          <a:prstGeom prst="rect">
            <a:avLst/>
          </a:prstGeom>
          <a:ln>
            <a:solidFill>
              <a:srgbClr val="FF0000"/>
            </a:solidFill>
          </a:ln>
        </p:spPr>
        <p:txBody>
          <a:bodyPr vert="horz" lIns="91440" tIns="45720" rIns="91440" bIns="45720" rtlCol="0" anchor="t">
            <a:no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marL="0" indent="0" algn="ctr">
              <a:buNone/>
            </a:pPr>
            <a:r>
              <a:rPr lang="en-GB" sz="2000" b="1" u="sng"/>
              <a:t>Maths: Alternate days</a:t>
            </a:r>
          </a:p>
          <a:p>
            <a:pPr algn="ctr"/>
            <a:r>
              <a:rPr lang="en-GB" sz="2000"/>
              <a:t>TTRS - every day for 10 minutes.</a:t>
            </a:r>
          </a:p>
          <a:p>
            <a:pPr algn="ctr"/>
            <a:r>
              <a:rPr lang="en-GB" sz="2000"/>
              <a:t>TTRS Heatmaps are sent home regularly so you can see what times tables require more practice.</a:t>
            </a:r>
          </a:p>
          <a:p>
            <a:pPr algn="ctr"/>
            <a:endParaRPr lang="en-GB" sz="2000"/>
          </a:p>
        </p:txBody>
      </p:sp>
      <p:sp>
        <p:nvSpPr>
          <p:cNvPr id="5" name="Content Placeholder 2"/>
          <p:cNvSpPr txBox="1">
            <a:spLocks/>
          </p:cNvSpPr>
          <p:nvPr/>
        </p:nvSpPr>
        <p:spPr>
          <a:xfrm>
            <a:off x="8287295" y="2557415"/>
            <a:ext cx="2893422" cy="3495042"/>
          </a:xfrm>
          <a:prstGeom prst="rect">
            <a:avLst/>
          </a:prstGeom>
          <a:ln>
            <a:solidFill>
              <a:srgbClr val="00B050"/>
            </a:solidFill>
          </a:ln>
        </p:spPr>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marL="0" indent="0" algn="ctr">
              <a:buNone/>
            </a:pPr>
            <a:r>
              <a:rPr lang="en-GB" sz="2000" b="1" u="sng"/>
              <a:t>Spelling: Alternate days</a:t>
            </a:r>
          </a:p>
          <a:p>
            <a:pPr algn="ctr"/>
            <a:r>
              <a:rPr lang="en-GB" sz="2000"/>
              <a:t>Spellings will be on Spelling Shed – practice every day for 10 minutes.</a:t>
            </a:r>
          </a:p>
          <a:p>
            <a:pPr marL="0" indent="0" algn="ctr">
              <a:buSzPct val="114999"/>
              <a:buNone/>
            </a:pPr>
            <a:endParaRPr lang="en-GB" sz="2000"/>
          </a:p>
          <a:p>
            <a:pPr algn="ctr"/>
            <a:endParaRPr lang="en-GB" sz="2000"/>
          </a:p>
        </p:txBody>
      </p:sp>
    </p:spTree>
    <p:extLst>
      <p:ext uri="{BB962C8B-B14F-4D97-AF65-F5344CB8AC3E}">
        <p14:creationId xmlns:p14="http://schemas.microsoft.com/office/powerpoint/2010/main" val="14463921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49C117F-F390-437B-ADB0-57E87EFF34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934" y="0"/>
            <a:ext cx="12231160" cy="6856214"/>
            <a:chOff x="-16934" y="0"/>
            <a:chExt cx="12231160" cy="6856214"/>
          </a:xfrm>
        </p:grpSpPr>
        <p:pic>
          <p:nvPicPr>
            <p:cNvPr id="10" name="Picture 9">
              <a:extLst>
                <a:ext uri="{FF2B5EF4-FFF2-40B4-BE49-F238E27FC236}">
                  <a16:creationId xmlns:a16="http://schemas.microsoft.com/office/drawing/2014/main" id="{A7EF42F8-2417-49A6-95CE-DE9503B0AA6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1" name="Rectangle 10">
              <a:extLst>
                <a:ext uri="{FF2B5EF4-FFF2-40B4-BE49-F238E27FC236}">
                  <a16:creationId xmlns:a16="http://schemas.microsoft.com/office/drawing/2014/main" id="{AC6F623B-2003-4AED-B02F-541A150EC1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2" name="Picture 11">
              <a:extLst>
                <a:ext uri="{FF2B5EF4-FFF2-40B4-BE49-F238E27FC236}">
                  <a16:creationId xmlns:a16="http://schemas.microsoft.com/office/drawing/2014/main" id="{CD11837A-4F3D-419F-ACE2-E80B1EA2846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13" name="Picture 12">
              <a:extLst>
                <a:ext uri="{FF2B5EF4-FFF2-40B4-BE49-F238E27FC236}">
                  <a16:creationId xmlns:a16="http://schemas.microsoft.com/office/drawing/2014/main" id="{B9411D1A-7E2C-4A36-BE32-BF7A8E13072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cxnSp>
        <p:nvCxnSpPr>
          <p:cNvPr id="15" name="Straight Connector 14">
            <a:extLst>
              <a:ext uri="{FF2B5EF4-FFF2-40B4-BE49-F238E27FC236}">
                <a16:creationId xmlns:a16="http://schemas.microsoft.com/office/drawing/2014/main" id="{20742BC3-654B-4E41-9A6A-73A42E47763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
        <p:nvSpPr>
          <p:cNvPr id="17" name="Rectangle 16">
            <a:extLst>
              <a:ext uri="{FF2B5EF4-FFF2-40B4-BE49-F238E27FC236}">
                <a16:creationId xmlns:a16="http://schemas.microsoft.com/office/drawing/2014/main" id="{7B0B6F20-ACBD-46C3-BF1C-B0DA01E002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9873E22E-6D95-4919-9786-9CE22CFB2F2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1" name="Rectangle 20">
            <a:extLst>
              <a:ext uri="{FF2B5EF4-FFF2-40B4-BE49-F238E27FC236}">
                <a16:creationId xmlns:a16="http://schemas.microsoft.com/office/drawing/2014/main" id="{6136405D-91C1-4AC4-A1DA-AADA5236EA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4636481" y="3018184"/>
            <a:ext cx="6455815" cy="2345264"/>
          </a:xfrm>
        </p:spPr>
        <p:txBody>
          <a:bodyPr vert="horz" lIns="91440" tIns="45720" rIns="91440" bIns="45720" rtlCol="0" anchor="b">
            <a:normAutofit fontScale="90000"/>
          </a:bodyPr>
          <a:lstStyle/>
          <a:p>
            <a:r>
              <a:rPr lang="en-US" sz="5400" b="1">
                <a:solidFill>
                  <a:srgbClr val="262626"/>
                </a:solidFill>
              </a:rPr>
              <a:t>Thank you for listening!</a:t>
            </a:r>
            <a:br>
              <a:rPr lang="en-US" sz="5400" b="1">
                <a:solidFill>
                  <a:srgbClr val="262626"/>
                </a:solidFill>
              </a:rPr>
            </a:br>
            <a:br>
              <a:rPr lang="en-US" sz="5400" b="1">
                <a:solidFill>
                  <a:srgbClr val="262626"/>
                </a:solidFill>
              </a:rPr>
            </a:br>
            <a:r>
              <a:rPr lang="en-US" sz="5400" b="1">
                <a:solidFill>
                  <a:srgbClr val="262626"/>
                </a:solidFill>
              </a:rPr>
              <a:t>Do you have any questions?</a:t>
            </a:r>
            <a:endParaRPr lang="en-US" b="1"/>
          </a:p>
        </p:txBody>
      </p:sp>
      <p:pic>
        <p:nvPicPr>
          <p:cNvPr id="23" name="Picture 22">
            <a:extLst>
              <a:ext uri="{FF2B5EF4-FFF2-40B4-BE49-F238E27FC236}">
                <a16:creationId xmlns:a16="http://schemas.microsoft.com/office/drawing/2014/main" id="{92197BAB-F32A-48E3-8888-C2431E9F619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sp>
        <p:nvSpPr>
          <p:cNvPr id="25" name="Rectangle 24">
            <a:extLst>
              <a:ext uri="{FF2B5EF4-FFF2-40B4-BE49-F238E27FC236}">
                <a16:creationId xmlns:a16="http://schemas.microsoft.com/office/drawing/2014/main" id="{B5B11595-9562-42F8-B810-2A20A7840F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4" y="1092200"/>
            <a:ext cx="3059206"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white person with a red question mark&#10;&#10;Description automatically generated">
            <a:extLst>
              <a:ext uri="{FF2B5EF4-FFF2-40B4-BE49-F238E27FC236}">
                <a16:creationId xmlns:a16="http://schemas.microsoft.com/office/drawing/2014/main" id="{DEFC07BF-0BE4-61A9-6EE7-FA2B18D16083}"/>
              </a:ext>
            </a:extLst>
          </p:cNvPr>
          <p:cNvPicPr>
            <a:picLocks noChangeAspect="1"/>
          </p:cNvPicPr>
          <p:nvPr/>
        </p:nvPicPr>
        <p:blipFill>
          <a:blip r:embed="rId7"/>
          <a:stretch>
            <a:fillRect/>
          </a:stretch>
        </p:blipFill>
        <p:spPr>
          <a:xfrm>
            <a:off x="1412683" y="1514253"/>
            <a:ext cx="2433793" cy="3650690"/>
          </a:xfrm>
          <a:prstGeom prst="rect">
            <a:avLst/>
          </a:prstGeom>
        </p:spPr>
      </p:pic>
      <p:cxnSp>
        <p:nvCxnSpPr>
          <p:cNvPr id="27" name="Straight Connector 26">
            <a:extLst>
              <a:ext uri="{FF2B5EF4-FFF2-40B4-BE49-F238E27FC236}">
                <a16:creationId xmlns:a16="http://schemas.microsoft.com/office/drawing/2014/main" id="{3C6B113E-084C-4375-B4FB-70E276EC942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36481" y="3522131"/>
            <a:ext cx="6437927" cy="0"/>
          </a:xfrm>
          <a:prstGeom prst="line">
            <a:avLst/>
          </a:prstGeom>
        </p:spPr>
        <p:style>
          <a:lnRef idx="2">
            <a:schemeClr val="accent1"/>
          </a:lnRef>
          <a:fillRef idx="0">
            <a:schemeClr val="accent1"/>
          </a:fillRef>
          <a:effectRef idx="1">
            <a:schemeClr val="accent1"/>
          </a:effectRef>
          <a:fontRef idx="minor">
            <a:schemeClr val="tx1"/>
          </a:fontRef>
        </p:style>
      </p:cxnSp>
      <p:pic>
        <p:nvPicPr>
          <p:cNvPr id="29" name="Picture 28">
            <a:extLst>
              <a:ext uri="{FF2B5EF4-FFF2-40B4-BE49-F238E27FC236}">
                <a16:creationId xmlns:a16="http://schemas.microsoft.com/office/drawing/2014/main" id="{C4F8C38E-73AE-4CE8-872C-42AFC04095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spTree>
    <p:extLst>
      <p:ext uri="{BB962C8B-B14F-4D97-AF65-F5344CB8AC3E}">
        <p14:creationId xmlns:p14="http://schemas.microsoft.com/office/powerpoint/2010/main" val="213951792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1FF227F737BE64D8CEA833E76E63743" ma:contentTypeVersion="15" ma:contentTypeDescription="Create a new document." ma:contentTypeScope="" ma:versionID="3e79b964dedac50d3c7e4beb3829e247">
  <xsd:schema xmlns:xsd="http://www.w3.org/2001/XMLSchema" xmlns:xs="http://www.w3.org/2001/XMLSchema" xmlns:p="http://schemas.microsoft.com/office/2006/metadata/properties" xmlns:ns2="6eb927b8-05e3-4d14-9166-3a1f6a5bdcb7" xmlns:ns3="be27b958-af3e-4a9e-b2c9-9fc0877bdf06" targetNamespace="http://schemas.microsoft.com/office/2006/metadata/properties" ma:root="true" ma:fieldsID="aac46ebe7f0d2aa0ed055af0af5beee6" ns2:_="" ns3:_="">
    <xsd:import namespace="6eb927b8-05e3-4d14-9166-3a1f6a5bdcb7"/>
    <xsd:import namespace="be27b958-af3e-4a9e-b2c9-9fc0877bdf06"/>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ServiceDateTaken" minOccurs="0"/>
                <xsd:element ref="ns3:SharedWithUsers" minOccurs="0"/>
                <xsd:element ref="ns3:SharedWithDetails" minOccurs="0"/>
                <xsd:element ref="ns2:MediaServiceLocation"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eb927b8-05e3-4d14-9166-3a1f6a5bdcb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92627571-5081-4f6c-b381-44833b8cc34c"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Location" ma:index="20" nillable="true" ma:displayName="Location" ma:indexed="true"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e27b958-af3e-4a9e-b2c9-9fc0877bdf06"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38fbb511-6bac-4f1e-92c9-4150fc0eba2c}" ma:internalName="TaxCatchAll" ma:showField="CatchAllData" ma:web="be27b958-af3e-4a9e-b2c9-9fc0877bdf06">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6eb927b8-05e3-4d14-9166-3a1f6a5bdcb7">
      <Terms xmlns="http://schemas.microsoft.com/office/infopath/2007/PartnerControls"/>
    </lcf76f155ced4ddcb4097134ff3c332f>
    <TaxCatchAll xmlns="be27b958-af3e-4a9e-b2c9-9fc0877bdf06" xsi:nil="true"/>
  </documentManagement>
</p:properties>
</file>

<file path=customXml/itemProps1.xml><?xml version="1.0" encoding="utf-8"?>
<ds:datastoreItem xmlns:ds="http://schemas.openxmlformats.org/officeDocument/2006/customXml" ds:itemID="{707812F2-8F88-4F1D-8654-B4592F2DE195}">
  <ds:schemaRefs>
    <ds:schemaRef ds:uri="6eb927b8-05e3-4d14-9166-3a1f6a5bdcb7"/>
    <ds:schemaRef ds:uri="be27b958-af3e-4a9e-b2c9-9fc0877bdf0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72254785-E0A1-4EC5-ABAA-8097625B4989}">
  <ds:schemaRefs>
    <ds:schemaRef ds:uri="http://schemas.microsoft.com/sharepoint/v3/contenttype/forms"/>
  </ds:schemaRefs>
</ds:datastoreItem>
</file>

<file path=customXml/itemProps3.xml><?xml version="1.0" encoding="utf-8"?>
<ds:datastoreItem xmlns:ds="http://schemas.openxmlformats.org/officeDocument/2006/customXml" ds:itemID="{D9A22E42-8F7C-4C93-A800-D047250F0D96}">
  <ds:schemaRefs>
    <ds:schemaRef ds:uri="6eb927b8-05e3-4d14-9166-3a1f6a5bdcb7"/>
    <ds:schemaRef ds:uri="be27b958-af3e-4a9e-b2c9-9fc0877bdf06"/>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TM02900743[[fn=Organic]]</Template>
  <Application>Microsoft Office PowerPoint</Application>
  <PresentationFormat>Widescreen</PresentationFormat>
  <Slides>7</Slides>
  <Notes>0</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Organic</vt:lpstr>
      <vt:lpstr>Welcome to Year 4 </vt:lpstr>
      <vt:lpstr>Curriculum Overview – Subject to change</vt:lpstr>
      <vt:lpstr>P.E</vt:lpstr>
      <vt:lpstr>MTC Check</vt:lpstr>
      <vt:lpstr>Equipment</vt:lpstr>
      <vt:lpstr>Home learning expectations</vt:lpstr>
      <vt:lpstr>Thank you for listening!  Do you have any questions?</vt:lpstr>
    </vt:vector>
  </TitlesOfParts>
  <Company>Bode Communications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4</dc:title>
  <dc:creator>Eleanor Davies</dc:creator>
  <cp:revision>28</cp:revision>
  <dcterms:created xsi:type="dcterms:W3CDTF">2024-06-26T14:45:22Z</dcterms:created>
  <dcterms:modified xsi:type="dcterms:W3CDTF">2025-09-04T15:05:07Z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0x01010011FF227F737BE64D8CEA833E76E63743</vt:lpwstr>
  </property>
</Properties>
</file>